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329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257" r:id="rId37"/>
    <p:sldId id="258" r:id="rId38"/>
    <p:sldId id="259" r:id="rId39"/>
    <p:sldId id="260" r:id="rId40"/>
    <p:sldId id="261" r:id="rId41"/>
    <p:sldId id="263" r:id="rId42"/>
    <p:sldId id="264" r:id="rId43"/>
    <p:sldId id="265" r:id="rId44"/>
    <p:sldId id="266" r:id="rId45"/>
    <p:sldId id="280" r:id="rId46"/>
    <p:sldId id="267" r:id="rId47"/>
    <p:sldId id="268" r:id="rId48"/>
    <p:sldId id="327" r:id="rId49"/>
    <p:sldId id="281" r:id="rId50"/>
    <p:sldId id="269" r:id="rId51"/>
    <p:sldId id="270" r:id="rId52"/>
    <p:sldId id="271" r:id="rId53"/>
    <p:sldId id="282" r:id="rId54"/>
    <p:sldId id="272" r:id="rId55"/>
    <p:sldId id="273" r:id="rId56"/>
    <p:sldId id="283" r:id="rId57"/>
    <p:sldId id="277" r:id="rId58"/>
    <p:sldId id="274" r:id="rId59"/>
    <p:sldId id="275" r:id="rId60"/>
    <p:sldId id="325" r:id="rId61"/>
    <p:sldId id="326" r:id="rId62"/>
    <p:sldId id="276" r:id="rId63"/>
    <p:sldId id="278" r:id="rId64"/>
    <p:sldId id="328" r:id="rId65"/>
    <p:sldId id="285" r:id="rId66"/>
    <p:sldId id="286" r:id="rId67"/>
    <p:sldId id="287" r:id="rId68"/>
    <p:sldId id="288" r:id="rId69"/>
    <p:sldId id="289" r:id="rId70"/>
    <p:sldId id="290" r:id="rId71"/>
    <p:sldId id="291" r:id="rId72"/>
    <p:sldId id="292" r:id="rId73"/>
    <p:sldId id="293" r:id="rId74"/>
    <p:sldId id="294" r:id="rId75"/>
    <p:sldId id="295" r:id="rId76"/>
    <p:sldId id="296" r:id="rId77"/>
    <p:sldId id="297" r:id="rId78"/>
    <p:sldId id="298" r:id="rId79"/>
    <p:sldId id="299" r:id="rId80"/>
    <p:sldId id="364" r:id="rId81"/>
  </p:sldIdLst>
  <p:sldSz cx="9144000" cy="6858000" type="screen4x3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32" autoAdjust="0"/>
  </p:normalViewPr>
  <p:slideViewPr>
    <p:cSldViewPr>
      <p:cViewPr>
        <p:scale>
          <a:sx n="70" d="100"/>
          <a:sy n="70" d="100"/>
        </p:scale>
        <p:origin x="-1302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EB511-D502-2A44-BA11-E2BFF2AC8F66}" type="datetimeFigureOut">
              <a:rPr lang="es-ES" smtClean="0"/>
              <a:t>20/06/2016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28C7C-B479-364E-A1AE-BAFFFF1C80B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0519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122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02252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7844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794848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63767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5367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1039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8380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4520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6481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61855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F5A93-910C-4088-83A8-583BEAF9CB36}" type="datetimeFigureOut">
              <a:rPr lang="es-UY" smtClean="0"/>
              <a:t>20/6/2016</a:t>
            </a:fld>
            <a:endParaRPr lang="es-U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69DF3-59DE-4A09-B312-8C049499B998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388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m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ebas\Desktop\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486" y="3128146"/>
            <a:ext cx="563827" cy="5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0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6" y="-1524361"/>
            <a:ext cx="9144000" cy="9144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304065" y="2551837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5400" b="1" dirty="0" smtClean="0">
                <a:solidFill>
                  <a:schemeClr val="bg1"/>
                </a:solidFill>
              </a:rPr>
              <a:t>ALGUNAS</a:t>
            </a:r>
          </a:p>
          <a:p>
            <a:pPr algn="ctr"/>
            <a:r>
              <a:rPr lang="es-419" sz="5400" b="1" dirty="0" smtClean="0">
                <a:solidFill>
                  <a:schemeClr val="bg1"/>
                </a:solidFill>
              </a:rPr>
              <a:t>CONSIDERACIONES</a:t>
            </a:r>
            <a:endParaRPr lang="es-E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71" y="615706"/>
            <a:ext cx="6141257" cy="460594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15516" y="5437673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MOBILE FIRST</a:t>
            </a:r>
            <a:endParaRPr lang="es-ES" sz="6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0" y="2420887"/>
            <a:ext cx="8398243" cy="221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3" y="757485"/>
            <a:ext cx="7940874" cy="53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80" y="-211389"/>
            <a:ext cx="9612560" cy="7096773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83568" y="277337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000" b="1" dirty="0" smtClean="0">
                <a:solidFill>
                  <a:schemeClr val="bg1"/>
                </a:solidFill>
              </a:rPr>
              <a:t>TIPOGRAFÍA</a:t>
            </a:r>
            <a:endParaRPr lang="es-E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47664" y="1412776"/>
            <a:ext cx="151216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9500" dirty="0" smtClean="0"/>
              <a:t>A</a:t>
            </a:r>
            <a:endParaRPr lang="es-ES" sz="19500" dirty="0"/>
          </a:p>
        </p:txBody>
      </p:sp>
      <p:sp>
        <p:nvSpPr>
          <p:cNvPr id="3" name="2 Rectángulo"/>
          <p:cNvSpPr/>
          <p:nvPr/>
        </p:nvSpPr>
        <p:spPr>
          <a:xfrm>
            <a:off x="5707976" y="1556792"/>
            <a:ext cx="203237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8500" dirty="0">
                <a:latin typeface="Constantia" panose="02030602050306030303" pitchFamily="18" charset="0"/>
              </a:rPr>
              <a:t>A</a:t>
            </a:r>
            <a:endParaRPr lang="es-ES" sz="18500" dirty="0">
              <a:latin typeface="Constantia" panose="02030602050306030303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827584" y="403317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b="1" dirty="0" smtClean="0"/>
              <a:t>Sans-serif</a:t>
            </a:r>
            <a:endParaRPr lang="es-ES" sz="36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076056" y="403317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600" b="1" dirty="0" smtClean="0">
                <a:latin typeface="Constantia" panose="02030602050306030303" pitchFamily="18" charset="0"/>
              </a:rPr>
              <a:t>Serif</a:t>
            </a:r>
            <a:endParaRPr lang="es-ES" sz="36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3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324544" y="-243408"/>
            <a:ext cx="9721080" cy="72728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17" y="1217966"/>
            <a:ext cx="4422068" cy="442206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204821" y="1823335"/>
            <a:ext cx="45359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dirty="0" smtClean="0">
                <a:solidFill>
                  <a:schemeClr val="bg1"/>
                </a:solidFill>
              </a:rPr>
              <a:t>Utilizar características acordes al branding y mensaje a transmitir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2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dirty="0" smtClean="0">
                <a:solidFill>
                  <a:schemeClr val="bg1"/>
                </a:solidFill>
              </a:rPr>
              <a:t>No mezclar más de dos tipografías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2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dirty="0" smtClean="0">
                <a:solidFill>
                  <a:schemeClr val="bg1"/>
                </a:solidFill>
              </a:rPr>
              <a:t>Usar tipografías con buen rendimiento en pantalla (hinting)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200" dirty="0" smtClean="0">
                <a:solidFill>
                  <a:schemeClr val="bg1"/>
                </a:solidFill>
              </a:rPr>
              <a:t>Testear la legibilidad</a:t>
            </a:r>
            <a:endParaRPr lang="es-ES" sz="2200" dirty="0"/>
          </a:p>
        </p:txBody>
      </p:sp>
    </p:spTree>
    <p:extLst>
      <p:ext uri="{BB962C8B-B14F-4D97-AF65-F5344CB8AC3E}">
        <p14:creationId xmlns:p14="http://schemas.microsoft.com/office/powerpoint/2010/main" val="13123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2179623"/>
            <a:ext cx="6086475" cy="9187132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467544" y="-315416"/>
            <a:ext cx="7920880" cy="13681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342429" y="5805264"/>
            <a:ext cx="7920880" cy="172819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6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75" y="476672"/>
            <a:ext cx="3210850" cy="6021288"/>
          </a:xfrm>
          <a:prstGeom prst="rect">
            <a:avLst/>
          </a:prstGeom>
        </p:spPr>
      </p:pic>
      <p:cxnSp>
        <p:nvCxnSpPr>
          <p:cNvPr id="4" name="3 Conector recto"/>
          <p:cNvCxnSpPr/>
          <p:nvPr/>
        </p:nvCxnSpPr>
        <p:spPr>
          <a:xfrm>
            <a:off x="2195736" y="1556792"/>
            <a:ext cx="5040560" cy="38884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flipH="1">
            <a:off x="2195736" y="1340768"/>
            <a:ext cx="4464496" cy="43564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384"/>
            <a:ext cx="9369451" cy="70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3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" y="0"/>
            <a:ext cx="9139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5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74" y="-126955"/>
            <a:ext cx="9482547" cy="711191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547664" y="2780928"/>
            <a:ext cx="597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000" b="1" dirty="0" smtClean="0"/>
              <a:t>COLOR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299145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771650"/>
            <a:ext cx="85534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-162399"/>
            <a:ext cx="12529392" cy="704778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331640" y="2780928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000" b="1" dirty="0" smtClean="0">
                <a:solidFill>
                  <a:schemeClr val="bg1"/>
                </a:solidFill>
              </a:rPr>
              <a:t>BOTONES</a:t>
            </a:r>
            <a:endParaRPr lang="es-E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468560" y="-243408"/>
            <a:ext cx="9793088" cy="72728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63" y="3392996"/>
            <a:ext cx="4494674" cy="1154038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835696" y="2132856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6000" b="1" dirty="0" smtClean="0">
                <a:solidFill>
                  <a:schemeClr val="bg1"/>
                </a:solidFill>
              </a:rPr>
              <a:t>CALL TO ACTION</a:t>
            </a:r>
            <a:endParaRPr lang="es-E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2773377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000" b="1" dirty="0" smtClean="0"/>
              <a:t>FORMULARIOS</a:t>
            </a:r>
            <a:endParaRPr lang="es-ES" sz="6000" b="1" dirty="0"/>
          </a:p>
        </p:txBody>
      </p:sp>
    </p:spTree>
    <p:extLst>
      <p:ext uri="{BB962C8B-B14F-4D97-AF65-F5344CB8AC3E}">
        <p14:creationId xmlns:p14="http://schemas.microsoft.com/office/powerpoint/2010/main" val="56694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21" y="1700808"/>
            <a:ext cx="7595958" cy="31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7384"/>
            <a:ext cx="9369451" cy="70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3" y="1174440"/>
            <a:ext cx="8016213" cy="45091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691679" y="2773377"/>
            <a:ext cx="576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000" b="1" dirty="0" smtClean="0">
                <a:solidFill>
                  <a:schemeClr val="bg1"/>
                </a:solidFill>
              </a:rPr>
              <a:t>AB TESTING</a:t>
            </a:r>
            <a:endParaRPr lang="es-E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-2749"/>
            <a:ext cx="9252520" cy="693939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907704" y="1916832"/>
            <a:ext cx="6696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419" sz="6000" b="1" dirty="0" smtClean="0">
                <a:solidFill>
                  <a:schemeClr val="bg1"/>
                </a:solidFill>
              </a:rPr>
              <a:t>TEST DE USABILIDAD</a:t>
            </a:r>
          </a:p>
          <a:p>
            <a:pPr algn="r"/>
            <a:r>
              <a:rPr lang="es-419" sz="6000" b="1" dirty="0" smtClean="0">
                <a:solidFill>
                  <a:schemeClr val="bg1"/>
                </a:solidFill>
              </a:rPr>
              <a:t>WEB</a:t>
            </a:r>
            <a:endParaRPr lang="es-E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1085830"/>
            <a:ext cx="518457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b="1" dirty="0" smtClean="0"/>
              <a:t>Accesibilidad</a:t>
            </a:r>
          </a:p>
          <a:p>
            <a:endParaRPr lang="es-419" sz="2000" dirty="0"/>
          </a:p>
          <a:p>
            <a:pPr marL="342900" indent="-342900">
              <a:buAutoNum type="arabicPeriod"/>
            </a:pPr>
            <a:r>
              <a:rPr lang="es-419" sz="2000" dirty="0" smtClean="0"/>
              <a:t>Tiempo de descarga razonable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Contraste adecuado entre el texto y el fondo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Tamaño y espaciado de texto legible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Evitar el uso de Flash y add-ons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Tags ALT en todas las imágenes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Diseño personalizado del error 404</a:t>
            </a:r>
          </a:p>
          <a:p>
            <a:r>
              <a:rPr lang="es-419" sz="2000" dirty="0" smtClean="0"/>
              <a:t>       (página no encontrada)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170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817694" y="2348880"/>
            <a:ext cx="5508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2"/>
                </a:solidFill>
              </a:rPr>
              <a:t>La experiencia de usuario </a:t>
            </a:r>
            <a:r>
              <a:rPr lang="es-ES" b="1" dirty="0" smtClean="0">
                <a:solidFill>
                  <a:schemeClr val="tx2"/>
                </a:solidFill>
              </a:rPr>
              <a:t>es el conjunto </a:t>
            </a:r>
            <a:r>
              <a:rPr lang="es-ES" b="1" dirty="0">
                <a:solidFill>
                  <a:schemeClr val="tx2"/>
                </a:solidFill>
              </a:rPr>
              <a:t>de </a:t>
            </a:r>
            <a:r>
              <a:rPr lang="es-ES" b="1" dirty="0" smtClean="0">
                <a:solidFill>
                  <a:schemeClr val="tx2"/>
                </a:solidFill>
              </a:rPr>
              <a:t>factores</a:t>
            </a:r>
          </a:p>
          <a:p>
            <a:pPr algn="ctr"/>
            <a:r>
              <a:rPr lang="es-ES" b="1" dirty="0" smtClean="0">
                <a:solidFill>
                  <a:schemeClr val="tx2"/>
                </a:solidFill>
              </a:rPr>
              <a:t>y elementos que generan una </a:t>
            </a:r>
            <a:r>
              <a:rPr lang="es-ES" b="1" dirty="0">
                <a:solidFill>
                  <a:schemeClr val="tx2"/>
                </a:solidFill>
              </a:rPr>
              <a:t>percepción positiva o negativa de </a:t>
            </a:r>
            <a:r>
              <a:rPr lang="es-ES" b="1" dirty="0" smtClean="0">
                <a:solidFill>
                  <a:schemeClr val="tx2"/>
                </a:solidFill>
              </a:rPr>
              <a:t>un servicio</a:t>
            </a:r>
            <a:r>
              <a:rPr lang="es-ES" b="1" dirty="0">
                <a:solidFill>
                  <a:schemeClr val="tx2"/>
                </a:solidFill>
              </a:rPr>
              <a:t>, producto o dispositivo</a:t>
            </a:r>
            <a:r>
              <a:rPr lang="es-ES" b="1" dirty="0" smtClean="0">
                <a:solidFill>
                  <a:schemeClr val="tx2"/>
                </a:solidFill>
              </a:rPr>
              <a:t>.</a:t>
            </a:r>
          </a:p>
          <a:p>
            <a:pPr algn="ctr"/>
            <a:endParaRPr lang="es-E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s-ES" dirty="0" smtClean="0">
                <a:solidFill>
                  <a:schemeClr val="tx2"/>
                </a:solidFill>
              </a:rPr>
              <a:t>Dicha experiencia </a:t>
            </a:r>
            <a:r>
              <a:rPr lang="es-ES" dirty="0">
                <a:solidFill>
                  <a:schemeClr val="tx2"/>
                </a:solidFill>
              </a:rPr>
              <a:t>depende no sólo de los factores relativos al </a:t>
            </a:r>
            <a:r>
              <a:rPr lang="es-ES" dirty="0" smtClean="0">
                <a:solidFill>
                  <a:schemeClr val="tx2"/>
                </a:solidFill>
              </a:rPr>
              <a:t>diseño </a:t>
            </a:r>
            <a:r>
              <a:rPr lang="es-ES" dirty="0">
                <a:solidFill>
                  <a:schemeClr val="tx2"/>
                </a:solidFill>
              </a:rPr>
              <a:t>sino </a:t>
            </a:r>
            <a:r>
              <a:rPr lang="es-ES" dirty="0" smtClean="0">
                <a:solidFill>
                  <a:schemeClr val="tx2"/>
                </a:solidFill>
              </a:rPr>
              <a:t>que además depende de las emociones</a:t>
            </a:r>
            <a:r>
              <a:rPr lang="es-ES" dirty="0">
                <a:solidFill>
                  <a:schemeClr val="tx2"/>
                </a:solidFill>
              </a:rPr>
              <a:t>, sentimientos, </a:t>
            </a:r>
            <a:r>
              <a:rPr lang="es-ES" dirty="0" smtClean="0">
                <a:solidFill>
                  <a:schemeClr val="tx2"/>
                </a:solidFill>
              </a:rPr>
              <a:t>cons</a:t>
            </a:r>
            <a:r>
              <a:rPr lang="es-ES" dirty="0">
                <a:solidFill>
                  <a:schemeClr val="tx2"/>
                </a:solidFill>
              </a:rPr>
              <a:t>t</a:t>
            </a:r>
            <a:r>
              <a:rPr lang="es-ES" dirty="0" smtClean="0">
                <a:solidFill>
                  <a:schemeClr val="tx2"/>
                </a:solidFill>
              </a:rPr>
              <a:t>rucción de </a:t>
            </a:r>
            <a:r>
              <a:rPr lang="es-ES" dirty="0">
                <a:solidFill>
                  <a:schemeClr val="tx2"/>
                </a:solidFill>
              </a:rPr>
              <a:t>la marca, confiabilidad del producto, etc</a:t>
            </a:r>
            <a:r>
              <a:rPr lang="es-ES" dirty="0" smtClean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75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01"/>
            <a:ext cx="9144000" cy="6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99692" y="1566952"/>
            <a:ext cx="554461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b="1" dirty="0" smtClean="0"/>
              <a:t>Identidad</a:t>
            </a:r>
          </a:p>
          <a:p>
            <a:endParaRPr lang="es-419" sz="2000" dirty="0"/>
          </a:p>
          <a:p>
            <a:pPr marL="342900" indent="-342900">
              <a:buAutoNum type="arabicPeriod"/>
            </a:pPr>
            <a:r>
              <a:rPr lang="es-419" sz="2000" dirty="0" smtClean="0"/>
              <a:t>Logo de la empresa destacado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Propósito de la empresa claro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Home de la página comprensible en 5 segundos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Claro recorrido a la información de la empresa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Claro recorrido a la información de contacto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116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1085830"/>
            <a:ext cx="51845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b="1" dirty="0" smtClean="0"/>
              <a:t>Navegación</a:t>
            </a:r>
          </a:p>
          <a:p>
            <a:endParaRPr lang="es-419" sz="2000" dirty="0"/>
          </a:p>
          <a:p>
            <a:pPr marL="342900" indent="-342900">
              <a:buAutoNum type="arabicPeriod"/>
            </a:pPr>
            <a:r>
              <a:rPr lang="es-419" sz="2000" dirty="0" smtClean="0"/>
              <a:t>Barra de navegación identificable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Nombres de la lista entendibles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No tener demasiadas opciones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Click en el logo vinculado al home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Hipervínculos reconocibles y encontrables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Búsqueda del sitio en un lugar accesible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9385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643622"/>
            <a:ext cx="518457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b="1" dirty="0" smtClean="0"/>
              <a:t>Contenido</a:t>
            </a:r>
          </a:p>
          <a:p>
            <a:endParaRPr lang="es-419" sz="2000" dirty="0"/>
          </a:p>
          <a:p>
            <a:pPr marL="342900" indent="-342900">
              <a:buAutoNum type="arabicPeriod"/>
            </a:pPr>
            <a:r>
              <a:rPr lang="es-419" sz="2000" dirty="0" smtClean="0"/>
              <a:t>Títulares claros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Contenido principal en el “fold”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Coherencia de colores y estilos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Cuidar el uso del </a:t>
            </a:r>
            <a:r>
              <a:rPr lang="es-419" sz="2000" b="1" dirty="0" smtClean="0"/>
              <a:t>énfasis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Anuncios y pop-ups no interrumpen el flujo</a:t>
            </a:r>
          </a:p>
          <a:p>
            <a:pPr marL="342900" indent="-342900">
              <a:buAutoNum type="arabicPeriod"/>
            </a:pPr>
            <a:endParaRPr lang="es-419" sz="2000" dirty="0" smtClean="0"/>
          </a:p>
          <a:p>
            <a:pPr marL="342900" indent="-342900">
              <a:buAutoNum type="arabicPeriod"/>
            </a:pPr>
            <a:r>
              <a:rPr lang="es-419" sz="2000" dirty="0" smtClean="0"/>
              <a:t>Copy claro</a:t>
            </a:r>
          </a:p>
          <a:p>
            <a:pPr marL="342900" indent="-342900">
              <a:buAutoNum type="arabicPeriod"/>
            </a:pPr>
            <a:endParaRPr lang="es-419" sz="2000" dirty="0"/>
          </a:p>
          <a:p>
            <a:pPr marL="342900" indent="-342900">
              <a:buAutoNum type="arabicPeriod"/>
            </a:pPr>
            <a:r>
              <a:rPr lang="es-419" sz="2000" dirty="0" smtClean="0"/>
              <a:t>URLs entendibles y amigables para el usuario</a:t>
            </a:r>
          </a:p>
          <a:p>
            <a:pPr marL="342900" indent="-342900">
              <a:buAutoNum type="arabicPeriod"/>
            </a:pPr>
            <a:endParaRPr lang="es-419" sz="2000" dirty="0"/>
          </a:p>
          <a:p>
            <a:pPr marL="342900" indent="-342900">
              <a:buAutoNum type="arabicPeriod"/>
            </a:pPr>
            <a:r>
              <a:rPr lang="es-419" sz="2000" dirty="0" smtClean="0"/>
              <a:t>Títulos de cada página claros</a:t>
            </a:r>
          </a:p>
        </p:txBody>
      </p:sp>
    </p:spTree>
    <p:extLst>
      <p:ext uri="{BB962C8B-B14F-4D97-AF65-F5344CB8AC3E}">
        <p14:creationId xmlns:p14="http://schemas.microsoft.com/office/powerpoint/2010/main" val="40432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468560" y="-243408"/>
            <a:ext cx="10081120" cy="73448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736"/>
            <a:ext cx="9144000" cy="51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7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Y" b="1" dirty="0" smtClean="0"/>
              <a:t>Atención al cliente… ¿Qué es?</a:t>
            </a:r>
            <a:endParaRPr lang="es-UY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1279793"/>
            <a:ext cx="7992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b="1" dirty="0" smtClean="0"/>
              <a:t>Wikipedia:</a:t>
            </a:r>
            <a:r>
              <a:rPr lang="es-UY" dirty="0" smtClean="0"/>
              <a:t> </a:t>
            </a:r>
          </a:p>
          <a:p>
            <a:pPr algn="ctr"/>
            <a:endParaRPr lang="es-UY" dirty="0" smtClean="0"/>
          </a:p>
          <a:p>
            <a:pPr algn="ctr"/>
            <a:r>
              <a:rPr lang="es-UY" dirty="0" smtClean="0"/>
              <a:t>“El servicio de atención al cliente, es el que ofrece una empresa </a:t>
            </a:r>
            <a:r>
              <a:rPr lang="es-UY" b="1" dirty="0" smtClean="0"/>
              <a:t>para relacionarse con sus clientes</a:t>
            </a:r>
            <a:r>
              <a:rPr lang="es-UY" dirty="0" smtClean="0"/>
              <a:t>. Es un conjunto de </a:t>
            </a:r>
            <a:r>
              <a:rPr lang="es-UY" b="1" dirty="0" smtClean="0"/>
              <a:t>actividades interrelacionadas </a:t>
            </a:r>
            <a:r>
              <a:rPr lang="es-UY" dirty="0" smtClean="0"/>
              <a:t>que se ofrece con el fin de que el cliente obtenga el producto en el momento y lugar adecuado y se asegure un uso correcto del mismo. Se trata de una herramienta de mercadeo que </a:t>
            </a:r>
            <a:r>
              <a:rPr lang="es-UY" b="1" dirty="0" smtClean="0"/>
              <a:t>puede ser muy eficaz en una organización si es utilizada de forma adecuada</a:t>
            </a:r>
            <a:r>
              <a:rPr lang="es-UY" dirty="0" smtClean="0"/>
              <a:t>, para ello se deben seguir ciertas políticas institucionales.”</a:t>
            </a:r>
          </a:p>
          <a:p>
            <a:endParaRPr lang="es-UY" dirty="0"/>
          </a:p>
        </p:txBody>
      </p:sp>
      <p:sp>
        <p:nvSpPr>
          <p:cNvPr id="6" name="5 CuadroTexto"/>
          <p:cNvSpPr txBox="1"/>
          <p:nvPr/>
        </p:nvSpPr>
        <p:spPr>
          <a:xfrm>
            <a:off x="467544" y="3895894"/>
            <a:ext cx="8136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b="1" dirty="0" smtClean="0"/>
              <a:t>Humberto Serna Gómez: </a:t>
            </a:r>
          </a:p>
          <a:p>
            <a:pPr algn="ctr"/>
            <a:endParaRPr lang="es-UY" dirty="0" smtClean="0"/>
          </a:p>
          <a:p>
            <a:pPr algn="ctr"/>
            <a:r>
              <a:rPr lang="es-UY" dirty="0" smtClean="0"/>
              <a:t>“El servicio al cliente es el </a:t>
            </a:r>
            <a:r>
              <a:rPr lang="es-UY" b="1" dirty="0" smtClean="0"/>
              <a:t>conjunto de estrategias</a:t>
            </a:r>
            <a:r>
              <a:rPr lang="es-UY" dirty="0" smtClean="0"/>
              <a:t> que una compañía diseña</a:t>
            </a:r>
          </a:p>
          <a:p>
            <a:pPr algn="ctr"/>
            <a:r>
              <a:rPr lang="es-UY" dirty="0" smtClean="0"/>
              <a:t>para satisfacer, </a:t>
            </a:r>
            <a:r>
              <a:rPr lang="es-UY" b="1" dirty="0" smtClean="0"/>
              <a:t>mejor que sus competidores</a:t>
            </a:r>
            <a:r>
              <a:rPr lang="es-UY" dirty="0" smtClean="0"/>
              <a:t>, las necesidades y expectativas</a:t>
            </a:r>
          </a:p>
          <a:p>
            <a:pPr algn="ctr"/>
            <a:r>
              <a:rPr lang="es-UY" dirty="0" smtClean="0"/>
              <a:t>de sus clientes externos.</a:t>
            </a:r>
          </a:p>
          <a:p>
            <a:pPr algn="ctr"/>
            <a:endParaRPr lang="es-UY" dirty="0"/>
          </a:p>
          <a:p>
            <a:pPr algn="ctr"/>
            <a:r>
              <a:rPr lang="es-UY" dirty="0" smtClean="0"/>
              <a:t>De esta definición deducimos que </a:t>
            </a:r>
            <a:r>
              <a:rPr lang="es-UY" b="1" dirty="0" smtClean="0"/>
              <a:t>el servicio de atención al cliente</a:t>
            </a:r>
          </a:p>
          <a:p>
            <a:pPr algn="ctr"/>
            <a:r>
              <a:rPr lang="es-UY" b="1" dirty="0" smtClean="0"/>
              <a:t>es indispensable para el desarrollo de una empresa.</a:t>
            </a:r>
            <a:r>
              <a:rPr lang="es-UY" dirty="0" smtClean="0"/>
              <a:t>”</a:t>
            </a:r>
          </a:p>
          <a:p>
            <a:pPr algn="ctr"/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2259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074" y="0"/>
            <a:ext cx="10976148" cy="731743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1547664" y="2564904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9600" b="1" dirty="0" smtClean="0">
                <a:solidFill>
                  <a:schemeClr val="bg1"/>
                </a:solidFill>
              </a:rPr>
              <a:t>UX / UI</a:t>
            </a:r>
            <a:endParaRPr lang="es-E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UY" b="1" dirty="0" smtClean="0"/>
              <a:t>Con la llegada de Internet…</a:t>
            </a:r>
            <a:br>
              <a:rPr lang="es-UY" b="1" dirty="0" smtClean="0"/>
            </a:br>
            <a:r>
              <a:rPr lang="es-UY" b="1" dirty="0" smtClean="0"/>
              <a:t>todo cambió.</a:t>
            </a:r>
            <a:endParaRPr lang="es-UY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348880"/>
            <a:ext cx="3057525" cy="305752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067944" y="2132856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3200" dirty="0" smtClean="0"/>
              <a:t>100.000 tuits…</a:t>
            </a:r>
            <a:endParaRPr lang="es-UY" sz="3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4090784" y="2926048"/>
            <a:ext cx="4585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3200" dirty="0"/>
              <a:t>48 horas de videos en YouTube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090784" y="4293096"/>
            <a:ext cx="4657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3200" dirty="0"/>
              <a:t>34 mil “Me Gusta” en páginas de Facebook</a:t>
            </a:r>
          </a:p>
        </p:txBody>
      </p:sp>
    </p:spTree>
    <p:extLst>
      <p:ext uri="{BB962C8B-B14F-4D97-AF65-F5344CB8AC3E}">
        <p14:creationId xmlns:p14="http://schemas.microsoft.com/office/powerpoint/2010/main" val="292120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6255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935596" y="5301208"/>
            <a:ext cx="7272808" cy="1200329"/>
          </a:xfrm>
          <a:prstGeom prst="rect">
            <a:avLst/>
          </a:prstGeom>
          <a:noFill/>
          <a:ln w="571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s-UY" sz="7200" b="1" dirty="0" smtClean="0">
                <a:solidFill>
                  <a:srgbClr val="FF0000"/>
                </a:solidFill>
              </a:rPr>
              <a:t>No</a:t>
            </a:r>
            <a:r>
              <a:rPr lang="es-UY" sz="7200" b="1" dirty="0" smtClean="0"/>
              <a:t> </a:t>
            </a:r>
            <a:r>
              <a:rPr lang="es-UY" sz="7200" dirty="0" smtClean="0"/>
              <a:t>tener </a:t>
            </a:r>
            <a:r>
              <a:rPr lang="es-UY" sz="5400" strike="sngStrike" dirty="0" smtClean="0"/>
              <a:t>miedo</a:t>
            </a:r>
            <a:endParaRPr lang="es-UY" sz="5400" strike="sngStrike" dirty="0"/>
          </a:p>
        </p:txBody>
      </p:sp>
    </p:spTree>
    <p:extLst>
      <p:ext uri="{BB962C8B-B14F-4D97-AF65-F5344CB8AC3E}">
        <p14:creationId xmlns:p14="http://schemas.microsoft.com/office/powerpoint/2010/main" val="13689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63446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7200" b="1" dirty="0" smtClean="0">
                <a:solidFill>
                  <a:srgbClr val="00B050"/>
                </a:solidFill>
              </a:rPr>
              <a:t>Sí</a:t>
            </a:r>
            <a:r>
              <a:rPr lang="es-UY" sz="7200" b="1" dirty="0" smtClean="0"/>
              <a:t> </a:t>
            </a:r>
            <a:r>
              <a:rPr lang="es-UY" sz="7200" dirty="0" smtClean="0"/>
              <a:t>tener </a:t>
            </a:r>
            <a:r>
              <a:rPr lang="es-UY" sz="7200" cap="all" dirty="0"/>
              <a:t>buenas prácticas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25760" y="188640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3200" b="1" dirty="0" smtClean="0">
                <a:solidFill>
                  <a:schemeClr val="bg1"/>
                </a:solidFill>
              </a:rPr>
              <a:t>LA EXPOSICIÓN ES UNA</a:t>
            </a:r>
          </a:p>
          <a:p>
            <a:pPr algn="ctr"/>
            <a:r>
              <a:rPr lang="es-UY" sz="3200" b="1" dirty="0" smtClean="0">
                <a:solidFill>
                  <a:schemeClr val="bg1"/>
                </a:solidFill>
              </a:rPr>
              <a:t>OPORTUNIDAD PARA LAS MARCAS</a:t>
            </a:r>
            <a:endParaRPr lang="es-UY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4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233353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4000" b="1" dirty="0" smtClean="0"/>
              <a:t>Responder rápido, el tiempo cuenta y puede hacer la diferencia.</a:t>
            </a:r>
            <a:endParaRPr lang="es-UY" sz="40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56" y="1756805"/>
            <a:ext cx="6577295" cy="47685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8" y="2132855"/>
            <a:ext cx="7442196" cy="43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5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5184576" cy="482238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73016"/>
            <a:ext cx="7182112" cy="15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88640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4000" b="1" dirty="0" smtClean="0"/>
              <a:t>Pensar antes de responder</a:t>
            </a:r>
          </a:p>
          <a:p>
            <a:pPr algn="ctr"/>
            <a:r>
              <a:rPr lang="es-UY" sz="4000" b="1" dirty="0" smtClean="0"/>
              <a:t>o hacer un comentario.</a:t>
            </a:r>
            <a:endParaRPr lang="es-UY" sz="40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8412011" cy="367240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01628"/>
            <a:ext cx="5846402" cy="52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3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323528" y="260648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4000" b="1" dirty="0" smtClean="0"/>
              <a:t>Siempre contestar demuestra</a:t>
            </a:r>
          </a:p>
          <a:p>
            <a:pPr algn="ctr"/>
            <a:r>
              <a:rPr lang="es-UY" sz="4000" b="1" dirty="0" smtClean="0"/>
              <a:t>que escuchamos.</a:t>
            </a:r>
            <a:endParaRPr lang="es-UY" sz="4000" b="1" dirty="0"/>
          </a:p>
        </p:txBody>
      </p:sp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87" y="1844824"/>
            <a:ext cx="754830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3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serable_en_Puerto_Rico_ESP_-_from_YouTub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5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94881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6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896" y="-413886"/>
            <a:ext cx="13393425" cy="787533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506004" y="5429797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000" b="1" dirty="0" smtClean="0">
                <a:solidFill>
                  <a:schemeClr val="bg1"/>
                </a:solidFill>
              </a:rPr>
              <a:t>DISEÑO DE INTERFAZ</a:t>
            </a:r>
          </a:p>
          <a:p>
            <a:pPr algn="ctr"/>
            <a:r>
              <a:rPr lang="es-419" sz="2000" b="1" dirty="0" smtClean="0">
                <a:solidFill>
                  <a:schemeClr val="bg1"/>
                </a:solidFill>
              </a:rPr>
              <a:t>DE USUARIO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33415" y="40466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4000" b="1" dirty="0" smtClean="0"/>
              <a:t>Dar indicaciones exactas.</a:t>
            </a:r>
            <a:endParaRPr lang="es-UY" sz="4000" b="1" dirty="0"/>
          </a:p>
        </p:txBody>
      </p:sp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83" y="1556792"/>
            <a:ext cx="7215616" cy="3600400"/>
          </a:xfrm>
          <a:prstGeom prst="rect">
            <a:avLst/>
          </a:prstGeom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9" y="2069816"/>
            <a:ext cx="6303392" cy="308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948810" cy="542007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87524" y="34485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4000" b="1" dirty="0" smtClean="0"/>
              <a:t>Educar a nuestros seguidores</a:t>
            </a:r>
            <a:endParaRPr lang="es-UY" sz="4000" b="1" dirty="0"/>
          </a:p>
        </p:txBody>
      </p:sp>
    </p:spTree>
    <p:extLst>
      <p:ext uri="{BB962C8B-B14F-4D97-AF65-F5344CB8AC3E}">
        <p14:creationId xmlns:p14="http://schemas.microsoft.com/office/powerpoint/2010/main" val="298639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33415" y="34485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4000" b="1" dirty="0" smtClean="0"/>
              <a:t>Humanizar a la marca.</a:t>
            </a:r>
            <a:endParaRPr lang="es-UY" sz="4000" b="1" dirty="0"/>
          </a:p>
        </p:txBody>
      </p:sp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5" y="1340768"/>
            <a:ext cx="8668918" cy="2934371"/>
          </a:xfrm>
          <a:prstGeom prst="rect">
            <a:avLst/>
          </a:prstGeom>
        </p:spPr>
      </p:pic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5" y="4653137"/>
            <a:ext cx="8668918" cy="1600416"/>
          </a:xfrm>
          <a:prstGeom prst="rect">
            <a:avLst/>
          </a:prstGeom>
        </p:spPr>
      </p:pic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4" y="4156925"/>
            <a:ext cx="8271034" cy="25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6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28" y="342816"/>
            <a:ext cx="6182588" cy="611590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771800" y="764704"/>
            <a:ext cx="108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1400" dirty="0" smtClean="0"/>
              <a:t>s</a:t>
            </a:r>
            <a:endParaRPr lang="es-UY" sz="14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0" y="72007"/>
            <a:ext cx="8028384" cy="67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8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61407" y="344850"/>
            <a:ext cx="8703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4000" b="1" dirty="0" smtClean="0"/>
              <a:t>Contestar tranquilos, no es personal.</a:t>
            </a:r>
            <a:endParaRPr lang="es-UY" sz="4000" b="1" dirty="0"/>
          </a:p>
        </p:txBody>
      </p:sp>
      <p:grpSp>
        <p:nvGrpSpPr>
          <p:cNvPr id="8" name="7 Grupo"/>
          <p:cNvGrpSpPr/>
          <p:nvPr/>
        </p:nvGrpSpPr>
        <p:grpSpPr>
          <a:xfrm>
            <a:off x="767090" y="1268760"/>
            <a:ext cx="7691711" cy="5058885"/>
            <a:chOff x="767090" y="1268760"/>
            <a:chExt cx="7691711" cy="5058885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90" y="1268760"/>
              <a:ext cx="7691711" cy="5058885"/>
            </a:xfrm>
            <a:prstGeom prst="rect">
              <a:avLst/>
            </a:prstGeom>
          </p:spPr>
        </p:pic>
        <p:sp>
          <p:nvSpPr>
            <p:cNvPr id="7" name="6 Proceso"/>
            <p:cNvSpPr/>
            <p:nvPr/>
          </p:nvSpPr>
          <p:spPr>
            <a:xfrm>
              <a:off x="767090" y="5157192"/>
              <a:ext cx="7691711" cy="1170453"/>
            </a:xfrm>
            <a:prstGeom prst="flowChartProcess">
              <a:avLst/>
            </a:prstGeom>
            <a:noFill/>
            <a:ln w="539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UY"/>
            </a:p>
          </p:txBody>
        </p:sp>
      </p:grpSp>
    </p:spTree>
    <p:extLst>
      <p:ext uri="{BB962C8B-B14F-4D97-AF65-F5344CB8AC3E}">
        <p14:creationId xmlns:p14="http://schemas.microsoft.com/office/powerpoint/2010/main" val="37727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6664" cy="68580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047885" y="548680"/>
            <a:ext cx="298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800" b="1" dirty="0" smtClean="0">
                <a:solidFill>
                  <a:schemeClr val="accent6"/>
                </a:solidFill>
              </a:rPr>
              <a:t>NO</a:t>
            </a:r>
            <a:r>
              <a:rPr lang="es-UY" sz="2800" dirty="0" smtClean="0"/>
              <a:t> dar respuestas estandarizadas</a:t>
            </a:r>
            <a:endParaRPr lang="es-UY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6047885" y="1844824"/>
            <a:ext cx="2987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800" b="1" dirty="0" smtClean="0">
                <a:solidFill>
                  <a:schemeClr val="accent6"/>
                </a:solidFill>
              </a:rPr>
              <a:t>NO</a:t>
            </a:r>
            <a:r>
              <a:rPr lang="es-UY" sz="2800" dirty="0" smtClean="0"/>
              <a:t> derivar las consultas a canales innecesarios</a:t>
            </a:r>
            <a:endParaRPr lang="es-UY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047885" y="3645024"/>
            <a:ext cx="298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800" b="1" dirty="0" smtClean="0">
                <a:solidFill>
                  <a:schemeClr val="accent6"/>
                </a:solidFill>
              </a:rPr>
              <a:t>NO </a:t>
            </a:r>
            <a:r>
              <a:rPr lang="es-UY" sz="2800" dirty="0" smtClean="0"/>
              <a:t>discutir con</a:t>
            </a:r>
          </a:p>
          <a:p>
            <a:pPr algn="ctr"/>
            <a:r>
              <a:rPr lang="es-UY" sz="2800" dirty="0" smtClean="0"/>
              <a:t>el cliente</a:t>
            </a:r>
            <a:endParaRPr lang="es-UY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048672" y="4996333"/>
            <a:ext cx="2987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800" b="1" dirty="0" smtClean="0">
                <a:solidFill>
                  <a:schemeClr val="accent6"/>
                </a:solidFill>
              </a:rPr>
              <a:t>NO</a:t>
            </a:r>
            <a:r>
              <a:rPr lang="es-UY" sz="2800" b="1" dirty="0" smtClean="0"/>
              <a:t> </a:t>
            </a:r>
            <a:r>
              <a:rPr lang="es-UY" sz="2800" dirty="0" smtClean="0"/>
              <a:t>dejar la consulta sin solución</a:t>
            </a:r>
            <a:endParaRPr lang="es-UY" sz="2800" dirty="0"/>
          </a:p>
        </p:txBody>
      </p:sp>
    </p:spTree>
    <p:extLst>
      <p:ext uri="{BB962C8B-B14F-4D97-AF65-F5344CB8AC3E}">
        <p14:creationId xmlns:p14="http://schemas.microsoft.com/office/powerpoint/2010/main" val="242208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5981"/>
            <a:ext cx="5439433" cy="66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2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2"/>
            <a:ext cx="9144000" cy="443166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3136"/>
            <a:ext cx="7994399" cy="193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3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8" y="34352"/>
            <a:ext cx="8160542" cy="23488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3" y="2780928"/>
            <a:ext cx="420715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3" y="3068960"/>
            <a:ext cx="78581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19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517"/>
            <a:ext cx="9144000" cy="659549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567077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457325"/>
            <a:ext cx="42386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12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2351782"/>
            <a:ext cx="266429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chemeClr val="tx2"/>
                </a:solidFill>
              </a:rPr>
              <a:t>U</a:t>
            </a:r>
            <a:r>
              <a:rPr lang="es-419" sz="4400" b="1" dirty="0" smtClean="0">
                <a:solidFill>
                  <a:schemeClr val="tx2"/>
                </a:solidFill>
              </a:rPr>
              <a:t>sabilidad</a:t>
            </a:r>
          </a:p>
          <a:p>
            <a:endParaRPr lang="es-419" dirty="0">
              <a:solidFill>
                <a:schemeClr val="tx2"/>
              </a:solidFill>
            </a:endParaRPr>
          </a:p>
          <a:p>
            <a:r>
              <a:rPr lang="es-ES" dirty="0" smtClean="0">
                <a:solidFill>
                  <a:schemeClr val="tx2"/>
                </a:solidFill>
              </a:rPr>
              <a:t>Es la facilidad </a:t>
            </a:r>
            <a:r>
              <a:rPr lang="es-ES" dirty="0">
                <a:solidFill>
                  <a:schemeClr val="tx2"/>
                </a:solidFill>
              </a:rPr>
              <a:t>con que las personas pueden </a:t>
            </a:r>
            <a:r>
              <a:rPr lang="es-ES" dirty="0" smtClean="0">
                <a:solidFill>
                  <a:schemeClr val="tx2"/>
                </a:solidFill>
              </a:rPr>
              <a:t>utilizar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una herramienta para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alcanzar un objetivo.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6"/>
          <a:stretch/>
        </p:blipFill>
        <p:spPr>
          <a:xfrm>
            <a:off x="3562023" y="0"/>
            <a:ext cx="5586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6452781" cy="51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8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58318"/>
            <a:ext cx="7207428" cy="44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0" y="404664"/>
            <a:ext cx="906852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3" y="836712"/>
            <a:ext cx="7906655" cy="386108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56992"/>
            <a:ext cx="77724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-69708"/>
            <a:ext cx="9320342" cy="692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d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95" y="0"/>
            <a:ext cx="9361629" cy="702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1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Y-2014-MINIusa.com-Hardtop-Build-Out-EXT-COLORS-GI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0332"/>
            <a:ext cx="9144000" cy="467487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1" y="405747"/>
            <a:ext cx="9144001" cy="11995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1792896" y="4873517"/>
            <a:ext cx="1544276" cy="118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5"/>
          <p:cNvSpPr/>
          <p:nvPr/>
        </p:nvSpPr>
        <p:spPr>
          <a:xfrm>
            <a:off x="3337172" y="5070223"/>
            <a:ext cx="989339" cy="118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600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d en ser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784" y="-42807"/>
            <a:ext cx="12329923" cy="6963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3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c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48" y="0"/>
            <a:ext cx="945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ini roo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8253" cy="68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2351782"/>
            <a:ext cx="266429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schemeClr val="tx2"/>
                </a:solidFill>
              </a:rPr>
              <a:t>U</a:t>
            </a:r>
            <a:r>
              <a:rPr lang="es-419" sz="4400" b="1" dirty="0" smtClean="0">
                <a:solidFill>
                  <a:schemeClr val="tx2"/>
                </a:solidFill>
              </a:rPr>
              <a:t>sabilidad</a:t>
            </a:r>
          </a:p>
          <a:p>
            <a:endParaRPr lang="es-419" dirty="0">
              <a:solidFill>
                <a:schemeClr val="tx2"/>
              </a:solidFill>
            </a:endParaRPr>
          </a:p>
          <a:p>
            <a:r>
              <a:rPr lang="es-ES" dirty="0" smtClean="0">
                <a:solidFill>
                  <a:schemeClr val="tx2"/>
                </a:solidFill>
              </a:rPr>
              <a:t>Es la facilidad </a:t>
            </a:r>
            <a:r>
              <a:rPr lang="es-ES" dirty="0">
                <a:solidFill>
                  <a:schemeClr val="tx2"/>
                </a:solidFill>
              </a:rPr>
              <a:t>con que las personas pueden </a:t>
            </a:r>
            <a:r>
              <a:rPr lang="es-ES" dirty="0" smtClean="0">
                <a:solidFill>
                  <a:schemeClr val="tx2"/>
                </a:solidFill>
              </a:rPr>
              <a:t>utilizar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una herramienta para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alcanzar un objetivo.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6"/>
          <a:stretch/>
        </p:blipFill>
        <p:spPr>
          <a:xfrm>
            <a:off x="3562023" y="0"/>
            <a:ext cx="5586129" cy="68580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-360549" y="-171400"/>
            <a:ext cx="9865096" cy="72008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" name="4 Grupo"/>
          <p:cNvGrpSpPr/>
          <p:nvPr/>
        </p:nvGrpSpPr>
        <p:grpSpPr>
          <a:xfrm>
            <a:off x="1563830" y="1172873"/>
            <a:ext cx="6016339" cy="4512254"/>
            <a:chOff x="0" y="0"/>
            <a:chExt cx="9144000" cy="6858000"/>
          </a:xfrm>
        </p:grpSpPr>
        <p:sp>
          <p:nvSpPr>
            <p:cNvPr id="6" name="5 Rectángulo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C000"/>
                </a:solidFill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610946" y="1896810"/>
              <a:ext cx="7848872" cy="2058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419" sz="54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PIMOD</a:t>
              </a:r>
            </a:p>
            <a:p>
              <a:pPr algn="ctr"/>
              <a:r>
                <a:rPr lang="es-419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¡</a:t>
              </a:r>
              <a:r>
                <a:rPr lang="es-419" sz="2800" b="1" dirty="0" smtClean="0">
                  <a:solidFill>
                    <a:schemeClr val="bg1"/>
                  </a:solidFill>
                  <a:latin typeface="Comic Sans MS" panose="030F0702030302020204" pitchFamily="66" charset="0"/>
                </a:rPr>
                <a:t>Seguinos en nuestras redes!</a:t>
              </a:r>
              <a:endParaRPr lang="es-ES" sz="28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" name="7 Rectángulo"/>
            <p:cNvSpPr/>
            <p:nvPr/>
          </p:nvSpPr>
          <p:spPr>
            <a:xfrm>
              <a:off x="8172400" y="332656"/>
              <a:ext cx="648072" cy="64807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9" name="8 Conector recto"/>
            <p:cNvCxnSpPr/>
            <p:nvPr/>
          </p:nvCxnSpPr>
          <p:spPr>
            <a:xfrm>
              <a:off x="8172400" y="332656"/>
              <a:ext cx="648072" cy="64807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recto"/>
            <p:cNvCxnSpPr/>
            <p:nvPr/>
          </p:nvCxnSpPr>
          <p:spPr>
            <a:xfrm flipH="1">
              <a:off x="8172400" y="332656"/>
              <a:ext cx="648072" cy="648072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06223"/>
            <a:ext cx="504135" cy="524183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48462"/>
            <a:ext cx="481944" cy="481944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00" y="3901528"/>
            <a:ext cx="607592" cy="607592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71" y="3955049"/>
            <a:ext cx="507989" cy="5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dc peopl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38" y="1"/>
            <a:ext cx="945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ini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790" y="-91160"/>
            <a:ext cx="12718713" cy="71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"/>
            <a:ext cx="7623335" cy="68722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0750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80190"/>
          <a:stretch/>
        </p:blipFill>
        <p:spPr>
          <a:xfrm>
            <a:off x="-613643" y="-502419"/>
            <a:ext cx="1626868" cy="74032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78260"/>
          <a:stretch/>
        </p:blipFill>
        <p:spPr>
          <a:xfrm>
            <a:off x="7558406" y="1"/>
            <a:ext cx="1788953" cy="741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sen_o_Centrado_en_lo_Humano_-_from_YouTube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692696"/>
            <a:ext cx="9152114" cy="51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932172" y="934205"/>
            <a:ext cx="40765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Desarrollar ideas: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/>
              <a:t>verbalmente 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/>
              <a:t>bocetos</a:t>
            </a:r>
            <a:endParaRPr lang="es-ES_tradnl" sz="1400" dirty="0"/>
          </a:p>
        </p:txBody>
      </p:sp>
      <p:sp>
        <p:nvSpPr>
          <p:cNvPr id="11" name="Rectángulo 10"/>
          <p:cNvSpPr/>
          <p:nvPr/>
        </p:nvSpPr>
        <p:spPr>
          <a:xfrm>
            <a:off x="6452722" y="5311265"/>
            <a:ext cx="27270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Desarrollar prototipos simples:</a:t>
            </a:r>
          </a:p>
          <a:p>
            <a:pPr marL="285750" indent="-285750">
              <a:buFontTx/>
              <a:buChar char="-"/>
            </a:pPr>
            <a:r>
              <a:rPr lang="es-ES" sz="1400" dirty="0" smtClean="0"/>
              <a:t>E</a:t>
            </a:r>
            <a:r>
              <a:rPr lang="es-ES_tradnl" sz="1400" dirty="0" smtClean="0"/>
              <a:t>n papel</a:t>
            </a:r>
          </a:p>
          <a:p>
            <a:pPr marL="285750" indent="-285750">
              <a:buFontTx/>
              <a:buChar char="-"/>
            </a:pPr>
            <a:r>
              <a:rPr lang="es-ES_tradnl" sz="1400" dirty="0" err="1" smtClean="0"/>
              <a:t>hiperlinkeados</a:t>
            </a:r>
            <a:endParaRPr lang="es-ES_tradnl" sz="1400" dirty="0" smtClean="0"/>
          </a:p>
        </p:txBody>
      </p:sp>
      <p:sp>
        <p:nvSpPr>
          <p:cNvPr id="9" name="Rectángulo 8"/>
          <p:cNvSpPr/>
          <p:nvPr/>
        </p:nvSpPr>
        <p:spPr>
          <a:xfrm>
            <a:off x="2892738" y="4914257"/>
            <a:ext cx="40765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 smtClean="0"/>
              <a:t>Evaluar los prototipos:</a:t>
            </a:r>
          </a:p>
          <a:p>
            <a:pPr marL="285750" indent="-285750">
              <a:buFontTx/>
              <a:buChar char="-"/>
            </a:pPr>
            <a:r>
              <a:rPr lang="es-ES" sz="1400" dirty="0" smtClean="0"/>
              <a:t>U</a:t>
            </a:r>
            <a:r>
              <a:rPr lang="es-ES_tradnl" sz="1400" dirty="0" err="1" smtClean="0"/>
              <a:t>sabilidad</a:t>
            </a:r>
            <a:endParaRPr lang="es-ES_tradnl" sz="1400" dirty="0" smtClean="0"/>
          </a:p>
          <a:p>
            <a:pPr marL="285750" indent="-285750">
              <a:buFontTx/>
              <a:buChar char="-"/>
            </a:pPr>
            <a:r>
              <a:rPr lang="es-ES" sz="1400" dirty="0" smtClean="0"/>
              <a:t>E</a:t>
            </a:r>
            <a:r>
              <a:rPr lang="es-ES_tradnl" sz="1400" dirty="0" smtClean="0"/>
              <a:t>n contexto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/>
              <a:t>AB </a:t>
            </a:r>
            <a:r>
              <a:rPr lang="es-ES_tradnl" sz="1400" dirty="0" err="1" smtClean="0"/>
              <a:t>testing</a:t>
            </a:r>
            <a:endParaRPr lang="es-ES_tradnl" sz="1400" dirty="0"/>
          </a:p>
        </p:txBody>
      </p:sp>
      <p:sp>
        <p:nvSpPr>
          <p:cNvPr id="8" name="Rectángulo 7"/>
          <p:cNvSpPr/>
          <p:nvPr/>
        </p:nvSpPr>
        <p:spPr>
          <a:xfrm>
            <a:off x="399647" y="4914257"/>
            <a:ext cx="35972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/>
              <a:t>D</a:t>
            </a:r>
            <a:r>
              <a:rPr lang="es-ES_tradnl" sz="1400" dirty="0" err="1" smtClean="0"/>
              <a:t>efinir</a:t>
            </a:r>
            <a:r>
              <a:rPr lang="es-ES_tradnl" sz="1400" dirty="0" smtClean="0"/>
              <a:t> al consumidor y los requerimientos institucionales:</a:t>
            </a:r>
          </a:p>
          <a:p>
            <a:pPr marL="285750" indent="-285750">
              <a:buFontTx/>
              <a:buChar char="-"/>
            </a:pPr>
            <a:r>
              <a:rPr lang="es-ES" sz="1400" dirty="0" smtClean="0"/>
              <a:t>A</a:t>
            </a:r>
            <a:r>
              <a:rPr lang="es-ES_tradnl" sz="1400" dirty="0" err="1" smtClean="0"/>
              <a:t>rquetipo</a:t>
            </a:r>
            <a:endParaRPr lang="es-ES_tradnl" sz="1400" dirty="0" smtClean="0"/>
          </a:p>
          <a:p>
            <a:pPr marL="285750" indent="-285750">
              <a:buFontTx/>
              <a:buChar char="-"/>
            </a:pPr>
            <a:r>
              <a:rPr lang="es-ES" sz="1400" dirty="0" smtClean="0"/>
              <a:t>E</a:t>
            </a:r>
            <a:r>
              <a:rPr lang="es-ES_tradnl" sz="1400" dirty="0" err="1" smtClean="0"/>
              <a:t>scenario</a:t>
            </a:r>
            <a:endParaRPr lang="es-ES_tradnl" sz="1400" dirty="0" smtClean="0"/>
          </a:p>
          <a:p>
            <a:pPr marL="285750" indent="-285750">
              <a:buFontTx/>
              <a:buChar char="-"/>
            </a:pPr>
            <a:r>
              <a:rPr lang="es-ES" sz="1400" dirty="0" smtClean="0"/>
              <a:t>M</a:t>
            </a:r>
            <a:r>
              <a:rPr lang="es-ES_tradnl" sz="1400" dirty="0" err="1" smtClean="0"/>
              <a:t>apa</a:t>
            </a:r>
            <a:r>
              <a:rPr lang="es-ES_tradnl" sz="1400" dirty="0" smtClean="0"/>
              <a:t> de comportamientos</a:t>
            </a:r>
            <a:endParaRPr lang="es-ES_tradnl" sz="1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99647" y="934205"/>
            <a:ext cx="3502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E</a:t>
            </a:r>
            <a:r>
              <a:rPr lang="es-ES_tradnl" sz="1400" dirty="0" err="1" smtClean="0"/>
              <a:t>xplorar</a:t>
            </a:r>
            <a:r>
              <a:rPr lang="es-ES_tradnl" sz="1400" dirty="0" smtClean="0"/>
              <a:t> el contexto de uso:</a:t>
            </a:r>
          </a:p>
          <a:p>
            <a:pPr marL="285750" indent="-285750">
              <a:buFontTx/>
              <a:buChar char="-"/>
            </a:pPr>
            <a:r>
              <a:rPr lang="es-ES" sz="1400" dirty="0" smtClean="0"/>
              <a:t>E</a:t>
            </a:r>
            <a:r>
              <a:rPr lang="es-ES_tradnl" sz="1400" dirty="0" err="1" smtClean="0"/>
              <a:t>ncuesta</a:t>
            </a:r>
            <a:r>
              <a:rPr lang="es-ES_tradnl" sz="1400" dirty="0" smtClean="0"/>
              <a:t> online</a:t>
            </a:r>
          </a:p>
          <a:p>
            <a:pPr marL="285750" indent="-285750">
              <a:buFontTx/>
              <a:buChar char="-"/>
            </a:pPr>
            <a:r>
              <a:rPr lang="es-ES" sz="1400" dirty="0" smtClean="0"/>
              <a:t>E</a:t>
            </a:r>
            <a:r>
              <a:rPr lang="es-ES_tradnl" sz="1400" dirty="0" err="1" smtClean="0"/>
              <a:t>ntrevistas</a:t>
            </a:r>
            <a:endParaRPr lang="es-ES_tradnl" sz="1400" dirty="0" smtClean="0"/>
          </a:p>
          <a:p>
            <a:pPr marL="285750" indent="-285750">
              <a:buFontTx/>
              <a:buChar char="-"/>
            </a:pPr>
            <a:r>
              <a:rPr lang="es-ES" sz="1400" dirty="0" smtClean="0"/>
              <a:t>A</a:t>
            </a:r>
            <a:r>
              <a:rPr lang="es-ES_tradnl" sz="1400" dirty="0" err="1" smtClean="0"/>
              <a:t>nálisis</a:t>
            </a:r>
            <a:r>
              <a:rPr lang="es-ES_tradnl" sz="1400" dirty="0" smtClean="0"/>
              <a:t> de datos</a:t>
            </a:r>
            <a:endParaRPr lang="es-ES_tradnl" sz="1400" dirty="0"/>
          </a:p>
        </p:txBody>
      </p:sp>
      <p:pic>
        <p:nvPicPr>
          <p:cNvPr id="3" name="Imagen 2" descr="design think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255" y="404550"/>
            <a:ext cx="10597093" cy="596697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721763" y="934205"/>
            <a:ext cx="1946829" cy="403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452043" y="5680780"/>
            <a:ext cx="2440695" cy="403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3679675" y="5680780"/>
            <a:ext cx="1946829" cy="403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14"/>
          <p:cNvSpPr/>
          <p:nvPr/>
        </p:nvSpPr>
        <p:spPr>
          <a:xfrm>
            <a:off x="6452722" y="934205"/>
            <a:ext cx="1946829" cy="403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Rectángulo 15"/>
          <p:cNvSpPr/>
          <p:nvPr/>
        </p:nvSpPr>
        <p:spPr>
          <a:xfrm>
            <a:off x="6571899" y="5680597"/>
            <a:ext cx="1946829" cy="403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Rectángulo 16"/>
          <p:cNvSpPr/>
          <p:nvPr/>
        </p:nvSpPr>
        <p:spPr>
          <a:xfrm>
            <a:off x="3901742" y="539605"/>
            <a:ext cx="1480619" cy="7976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17"/>
          <p:cNvSpPr/>
          <p:nvPr/>
        </p:nvSpPr>
        <p:spPr>
          <a:xfrm>
            <a:off x="-1494786" y="232493"/>
            <a:ext cx="1946829" cy="6288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ángulo 18"/>
          <p:cNvSpPr/>
          <p:nvPr/>
        </p:nvSpPr>
        <p:spPr>
          <a:xfrm>
            <a:off x="8684966" y="318447"/>
            <a:ext cx="1946829" cy="6288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40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novacion galici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/>
          <a:stretch/>
        </p:blipFill>
        <p:spPr>
          <a:xfrm>
            <a:off x="1147542" y="228303"/>
            <a:ext cx="6961757" cy="64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ackatón Galic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6" y="618555"/>
            <a:ext cx="8470775" cy="548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4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Banco Galicia   BancoGalicia    Tw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0" y="142673"/>
            <a:ext cx="73533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060" y="675379"/>
            <a:ext cx="9408801" cy="51320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799" y="675379"/>
            <a:ext cx="9408799" cy="51320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489" y="675379"/>
            <a:ext cx="9605489" cy="52393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1489" y="675379"/>
            <a:ext cx="9605489" cy="52393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059" y="228304"/>
            <a:ext cx="9432227" cy="66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512" y="-117233"/>
            <a:ext cx="12400416" cy="697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437" y="-1"/>
            <a:ext cx="10896873" cy="725731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03548" y="2767280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dirty="0" smtClean="0"/>
              <a:t>LO QUE MOLESTA EN LA VIDA REAL,</a:t>
            </a:r>
          </a:p>
          <a:p>
            <a:pPr algn="ctr"/>
            <a:r>
              <a:rPr lang="es-419" sz="4000" b="1" dirty="0" smtClean="0"/>
              <a:t>TAMBIÉN MOLESTA EN INTERNET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1883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" y="0"/>
            <a:ext cx="9139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bas\Desktop\567ea234354947.5605faafa68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332" y="-74927"/>
            <a:ext cx="10548664" cy="70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4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497</Words>
  <Application>Microsoft Office PowerPoint</Application>
  <PresentationFormat>Presentación en pantalla (4:3)</PresentationFormat>
  <Paragraphs>151</Paragraphs>
  <Slides>80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80</vt:i4>
      </vt:variant>
    </vt:vector>
  </HeadingPairs>
  <TitlesOfParts>
    <vt:vector size="8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Atención al cliente… ¿Qué es?</vt:lpstr>
      <vt:lpstr>Presentación de PowerPoint</vt:lpstr>
      <vt:lpstr>Presentación de PowerPoint</vt:lpstr>
      <vt:lpstr>Presentación de PowerPoint</vt:lpstr>
      <vt:lpstr>Con la llegada de Internet… todo cambió.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Sofi Del Pino</dc:creator>
  <cp:lastModifiedBy>Sebas</cp:lastModifiedBy>
  <cp:revision>66</cp:revision>
  <dcterms:created xsi:type="dcterms:W3CDTF">2016-06-15T13:22:39Z</dcterms:created>
  <dcterms:modified xsi:type="dcterms:W3CDTF">2016-06-20T21:33:46Z</dcterms:modified>
</cp:coreProperties>
</file>